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1" r:id="rId2"/>
    <p:sldId id="273" r:id="rId3"/>
    <p:sldId id="265" r:id="rId4"/>
    <p:sldId id="266" r:id="rId5"/>
    <p:sldId id="277" r:id="rId6"/>
    <p:sldId id="262" r:id="rId7"/>
    <p:sldId id="275" r:id="rId8"/>
    <p:sldId id="268" r:id="rId9"/>
    <p:sldId id="274" r:id="rId10"/>
    <p:sldId id="278" r:id="rId11"/>
    <p:sldId id="279" r:id="rId12"/>
    <p:sldId id="280" r:id="rId13"/>
    <p:sldId id="271" r:id="rId14"/>
    <p:sldId id="272" r:id="rId15"/>
    <p:sldId id="260" r:id="rId16"/>
  </p:sldIdLst>
  <p:sldSz cx="12188825" cy="6858000"/>
  <p:notesSz cx="6797675" cy="9926638"/>
  <p:embeddedFontLst>
    <p:embeddedFont>
      <p:font typeface="AU Passata" panose="020B0503030502030804" pitchFamily="34" charset="0"/>
      <p:regular r:id="rId19"/>
      <p:bold r:id="rId20"/>
      <p:italic r:id="rId21"/>
      <p:boldItalic r:id="rId22"/>
    </p:embeddedFont>
    <p:embeddedFont>
      <p:font typeface="AU Passata Light" panose="020B0303030902030804" pitchFamily="34" charset="0"/>
      <p:regular r:id="rId23"/>
      <p:bold r:id="rId24"/>
      <p:italic r:id="rId25"/>
      <p:boldItalic r:id="rId26"/>
    </p:embeddedFont>
    <p:embeddedFont>
      <p:font typeface="AU Peto" panose="040C0B07020602020301" pitchFamily="82" charset="0"/>
      <p:regular r:id="rId27"/>
      <p:bold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1" autoAdjust="0"/>
    <p:restoredTop sz="93469" autoAdjust="0"/>
  </p:normalViewPr>
  <p:slideViewPr>
    <p:cSldViewPr snapToObjects="1" showGuides="1">
      <p:cViewPr>
        <p:scale>
          <a:sx n="100" d="100"/>
          <a:sy n="100" d="100"/>
        </p:scale>
        <p:origin x="1314" y="4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- </a:t>
            </a:r>
            <a:r>
              <a:rPr lang="en-GB" dirty="0"/>
              <a:t>H</a:t>
            </a:r>
            <a:r>
              <a:rPr lang="en-DK" dirty="0"/>
              <a:t>vem er jeg ? </a:t>
            </a:r>
            <a:br>
              <a:rPr lang="en-DK" dirty="0"/>
            </a:br>
            <a:r>
              <a:rPr lang="en-DK" dirty="0"/>
              <a:t>- Hvad kan I bruge mig til?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175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230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164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64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i="1" dirty="0"/>
              <a:t>Projektforløb + Avanceret Videnskabsteori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071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Maj 2024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Master i Informatikundervisning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Maja </a:t>
            </a: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malmdorf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Andersen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66014860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20. januar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Faglig koordinator for Master i Informatikundervisning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Christine Andersen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3599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20. januar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Faglig koordinator for Master i Informatikundervisning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Christine Andersen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3023205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 dirty="0"/>
              <a:t>20-01-2021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210121260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Maja </a:t>
            </a:r>
            <a:r>
              <a:rPr lang="da-DK" sz="700" b="0" cap="all" baseline="0" dirty="0" err="1">
                <a:solidFill>
                  <a:schemeClr val="tx1"/>
                </a:solidFill>
                <a:latin typeface="+mn-lt"/>
              </a:rPr>
              <a:t>malmdorf</a:t>
            </a: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 Andersen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Maj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85512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Master i Informatikundervisning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16-05-2024</a:t>
            </a:fld>
            <a:r>
              <a:rPr lang="da-DK"/>
              <a:t>20-01-2021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s.au.dk/miu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iu@cs.au.dk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6.png"/><Relationship Id="rId5" Type="http://schemas.openxmlformats.org/officeDocument/2006/relationships/hyperlink" Target="https://cs.au.dk/education/continuing-education/master-i-informatikundervisning/" TargetMode="External"/><Relationship Id="rId4" Type="http://schemas.openxmlformats.org/officeDocument/2006/relationships/hyperlink" Target="https://cs.au.dk/miu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20.emf"/><Relationship Id="rId4" Type="http://schemas.openxmlformats.org/officeDocument/2006/relationships/hyperlink" Target="https://www.retsinformation.dk/eli/retsinfo/2018/969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22.png"/><Relationship Id="rId4" Type="http://schemas.openxmlformats.org/officeDocument/2006/relationships/hyperlink" Target="https://kursuskatalog.au.dk/d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da-DK" dirty="0"/>
              <a:t>Master i informatikundervisning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0B93C-0CC7-D791-ADCA-44920972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1309328"/>
          </a:xfrm>
        </p:spPr>
        <p:txBody>
          <a:bodyPr wrap="square" anchor="ctr">
            <a:normAutofit/>
          </a:bodyPr>
          <a:lstStyle/>
          <a:p>
            <a:r>
              <a:rPr lang="da-DK" dirty="0"/>
              <a:t>Hvem kan hvad?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AD83502-C608-5B6B-1622-7DF08D71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37" y="3429000"/>
            <a:ext cx="4809703" cy="2528142"/>
          </a:xfrm>
        </p:spPr>
        <p:txBody>
          <a:bodyPr wrap="square" anchor="t">
            <a:normAutofit/>
          </a:bodyPr>
          <a:lstStyle/>
          <a:p>
            <a:pPr marL="252000" lvl="1" indent="0">
              <a:buNone/>
            </a:pPr>
            <a:endParaRPr lang="da-DK" dirty="0"/>
          </a:p>
          <a:p>
            <a:pPr marL="252000" lvl="1" indent="0">
              <a:buNone/>
            </a:pPr>
            <a:r>
              <a:rPr lang="da-DK" sz="1800" dirty="0"/>
              <a:t>Efter-Videreuddannelse (EVU):</a:t>
            </a:r>
          </a:p>
          <a:p>
            <a:pPr lvl="1"/>
            <a:r>
              <a:rPr lang="da-DK" sz="1800" dirty="0"/>
              <a:t>Kan hjælpe med spørgsmål vedrørende adgangskrav, behandling af ansøgning, betaling, afmelding af kursus mv. </a:t>
            </a:r>
          </a:p>
          <a:p>
            <a:pPr lvl="1"/>
            <a:r>
              <a:rPr lang="da-DK" sz="1800" dirty="0"/>
              <a:t> Sidder i en central enhed på AU 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B54B270-C162-3FB8-276C-A2F8DD23C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"/>
          <a:stretch/>
        </p:blipFill>
        <p:spPr>
          <a:xfrm>
            <a:off x="5806380" y="3653769"/>
            <a:ext cx="4104456" cy="1825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BAEBAAA-1264-4389-B0B7-983F8431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4497D79-0912-4AA4-8853-CEBF2C31A666}" type="datetime1">
              <a:rPr lang="da-DK" smtClean="0"/>
              <a:pPr>
                <a:spcAft>
                  <a:spcPts val="600"/>
                </a:spcAft>
              </a:pPr>
              <a:t>16-05-2024</a:t>
            </a:fld>
            <a:r>
              <a:rPr lang="da-DK"/>
              <a:t>20-01-2021</a:t>
            </a:r>
          </a:p>
        </p:txBody>
      </p:sp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D53B0A08-BF6C-8C09-A328-A5CC54518364}"/>
              </a:ext>
            </a:extLst>
          </p:cNvPr>
          <p:cNvSpPr txBox="1">
            <a:spLocks/>
          </p:cNvSpPr>
          <p:nvPr/>
        </p:nvSpPr>
        <p:spPr bwMode="auto">
          <a:xfrm>
            <a:off x="981844" y="1844824"/>
            <a:ext cx="8712968" cy="1796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a-DK" sz="1800" kern="0" dirty="0"/>
              <a:t>MIU på Datalogi:</a:t>
            </a:r>
          </a:p>
          <a:p>
            <a:pPr lvl="1"/>
            <a:r>
              <a:rPr lang="da-DK" sz="1800" kern="0" dirty="0"/>
              <a:t>Per vejleder omkring uddannelsesforløb, merit, ækvivalensvurderinger mm. </a:t>
            </a:r>
          </a:p>
          <a:p>
            <a:pPr lvl="1"/>
            <a:r>
              <a:rPr lang="da-DK" sz="1800" kern="0" dirty="0"/>
              <a:t>Maja kan hjælpe ift. spørgsmål vedr. det praktiske omkring bl.a. kurser, undervisere, Brightspace.</a:t>
            </a:r>
          </a:p>
          <a:p>
            <a:pPr marL="252000" lvl="1" indent="0">
              <a:buFont typeface="Arial" panose="020B0604020202020204" pitchFamily="34" charset="0"/>
              <a:buNone/>
            </a:pPr>
            <a:endParaRPr lang="da-DK" kern="0" dirty="0"/>
          </a:p>
        </p:txBody>
      </p:sp>
    </p:spTree>
    <p:extLst>
      <p:ext uri="{BB962C8B-B14F-4D97-AF65-F5344CB8AC3E}">
        <p14:creationId xmlns:p14="http://schemas.microsoft.com/office/powerpoint/2010/main" val="283761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0B93C-0CC7-D791-ADCA-44920972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1309328"/>
          </a:xfrm>
        </p:spPr>
        <p:txBody>
          <a:bodyPr wrap="square" anchor="ctr">
            <a:normAutofit/>
          </a:bodyPr>
          <a:lstStyle/>
          <a:p>
            <a:r>
              <a:rPr lang="da-DK" dirty="0"/>
              <a:t>Hvem kan hvad?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BAEBAAA-1264-4389-B0B7-983F8431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4497D79-0912-4AA4-8853-CEBF2C31A666}" type="datetime1">
              <a:rPr lang="da-DK" smtClean="0"/>
              <a:pPr>
                <a:spcAft>
                  <a:spcPts val="600"/>
                </a:spcAft>
              </a:pPr>
              <a:t>16-05-2024</a:t>
            </a:fld>
            <a:r>
              <a:rPr lang="da-DK"/>
              <a:t>20-01-2021</a:t>
            </a:r>
          </a:p>
        </p:txBody>
      </p:sp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D53B0A08-BF6C-8C09-A328-A5CC54518364}"/>
              </a:ext>
            </a:extLst>
          </p:cNvPr>
          <p:cNvSpPr txBox="1">
            <a:spLocks/>
          </p:cNvSpPr>
          <p:nvPr/>
        </p:nvSpPr>
        <p:spPr bwMode="auto">
          <a:xfrm>
            <a:off x="981844" y="1844824"/>
            <a:ext cx="828092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a-DK" kern="0" dirty="0" err="1"/>
              <a:t>Masterteam</a:t>
            </a:r>
            <a:r>
              <a:rPr lang="da-DK" kern="0" dirty="0"/>
              <a:t> for Nat-Tech:</a:t>
            </a:r>
          </a:p>
          <a:p>
            <a:pPr lvl="1"/>
            <a:r>
              <a:rPr lang="da-DK" kern="0" dirty="0"/>
              <a:t>Kan bl.a. svare på spørgsmål vedr. eksamen og </a:t>
            </a:r>
            <a:r>
              <a:rPr lang="da-DK" kern="0" dirty="0" err="1"/>
              <a:t>WISEflow</a:t>
            </a:r>
            <a:r>
              <a:rPr lang="da-DK" kern="0" dirty="0"/>
              <a:t>, undervisnings- og eksamenstilmelding</a:t>
            </a:r>
          </a:p>
          <a:p>
            <a:pPr lvl="1"/>
            <a:r>
              <a:rPr lang="da-DK" kern="0" dirty="0"/>
              <a:t>Sidder i en central enhed på AU</a:t>
            </a:r>
          </a:p>
          <a:p>
            <a:pPr lvl="2"/>
            <a:r>
              <a:rPr lang="da-DK" kern="0" dirty="0"/>
              <a:t>Ina van Gaever L. Thers &amp; Andrea Brønniche står primært for spørgsmål vedrørende MIU</a:t>
            </a:r>
          </a:p>
          <a:p>
            <a:pPr marL="252000" lvl="1" indent="0">
              <a:buFont typeface="Arial" panose="020B0604020202020204" pitchFamily="34" charset="0"/>
              <a:buNone/>
            </a:pPr>
            <a:endParaRPr lang="da-DK" kern="0" dirty="0"/>
          </a:p>
        </p:txBody>
      </p:sp>
    </p:spTree>
    <p:extLst>
      <p:ext uri="{BB962C8B-B14F-4D97-AF65-F5344CB8AC3E}">
        <p14:creationId xmlns:p14="http://schemas.microsoft.com/office/powerpoint/2010/main" val="154533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85A53-89AF-CA5B-9D95-F9B9F192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MIU’s</a:t>
            </a:r>
            <a:r>
              <a:rPr lang="da-DK" dirty="0"/>
              <a:t> hjemmeside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BB65B24-F1B0-8C21-9347-D2A9D1E63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844" y="1988840"/>
            <a:ext cx="2880320" cy="4320480"/>
          </a:xfrm>
        </p:spPr>
        <p:txBody>
          <a:bodyPr/>
          <a:lstStyle/>
          <a:p>
            <a:pPr>
              <a:buNone/>
            </a:pPr>
            <a:r>
              <a:rPr lang="da-DK" sz="1800" dirty="0">
                <a:hlinkClick r:id="rId2"/>
              </a:rPr>
              <a:t>https://cs.au.dk/miu</a:t>
            </a:r>
            <a:r>
              <a:rPr lang="da-DK" sz="1200" dirty="0"/>
              <a:t> </a:t>
            </a:r>
          </a:p>
          <a:p>
            <a:pPr>
              <a:buNone/>
            </a:pPr>
            <a:endParaRPr lang="da-DK" dirty="0"/>
          </a:p>
          <a:p>
            <a:pPr>
              <a:buNone/>
            </a:pPr>
            <a:r>
              <a:rPr lang="da-DK" sz="1800" dirty="0"/>
              <a:t>Her finder I blandt andet information om: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800" dirty="0"/>
              <a:t>Tidspunkter og sted for undervisning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800" dirty="0"/>
              <a:t>Ansøgningsportal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800" dirty="0"/>
              <a:t>Studieordning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800" dirty="0"/>
              <a:t>Faglig kompetence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800" dirty="0"/>
              <a:t>Tompladsordningen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800" dirty="0"/>
              <a:t>Merit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800" dirty="0"/>
              <a:t>Kontaktoplysninger</a:t>
            </a:r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351F6E5-FDC5-7075-1483-75CA362C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C8EB0-A28D-4762-8C5E-8834F9CA982A}" type="datetime1">
              <a:rPr lang="da-DK" smtClean="0"/>
              <a:t>16-05-2024</a:t>
            </a:fld>
            <a:r>
              <a:rPr lang="da-DK"/>
              <a:t>20-01-2021</a:t>
            </a: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587E349-B5BC-93DF-C0CC-69DABFC46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180" y="1476244"/>
            <a:ext cx="5148819" cy="538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Find Inspiration: </a:t>
            </a:r>
            <a:r>
              <a:rPr lang="da-DK" dirty="0" err="1"/>
              <a:t>GRASPIT.Dk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BA4CA-71F9-F5AF-9358-9571C13464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/>
          <a:stretch/>
        </p:blipFill>
        <p:spPr>
          <a:xfrm>
            <a:off x="1773932" y="1458443"/>
            <a:ext cx="8424936" cy="5388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2505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Spørgsmål?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  <a:p>
            <a:endParaRPr lang="da-DK" dirty="0"/>
          </a:p>
          <a:p>
            <a:pPr>
              <a:buNone/>
            </a:pPr>
            <a:r>
              <a:rPr lang="da-DK" dirty="0"/>
              <a:t>Kontakt os på:  </a:t>
            </a:r>
            <a:r>
              <a:rPr lang="da-DK" dirty="0">
                <a:hlinkClick r:id="rId3"/>
              </a:rPr>
              <a:t>miu@cs.au.dk</a:t>
            </a:r>
            <a:endParaRPr lang="da-DK" dirty="0"/>
          </a:p>
          <a:p>
            <a:endParaRPr lang="da-DK" dirty="0"/>
          </a:p>
          <a:p>
            <a:r>
              <a:rPr lang="da-DK" dirty="0"/>
              <a:t>Læs mere:</a:t>
            </a:r>
          </a:p>
          <a:p>
            <a:endParaRPr lang="da-DK" dirty="0"/>
          </a:p>
          <a:p>
            <a:pPr>
              <a:buNone/>
            </a:pPr>
            <a:r>
              <a:rPr lang="da-DK" sz="2000" dirty="0">
                <a:hlinkClick r:id="rId4"/>
              </a:rPr>
              <a:t>https://cs.au.dk/miu</a:t>
            </a:r>
            <a:r>
              <a:rPr lang="da-DK" sz="1400" dirty="0"/>
              <a:t> </a:t>
            </a:r>
          </a:p>
          <a:p>
            <a:endParaRPr lang="da-DK" dirty="0"/>
          </a:p>
          <a:p>
            <a:r>
              <a:rPr lang="da-DK" dirty="0">
                <a:hlinkClick r:id="rId5"/>
              </a:rPr>
              <a:t>https://cs.au.dk/education/continuing-education/master-i-informatikundervisning/</a:t>
            </a:r>
            <a:r>
              <a:rPr lang="da-DK" dirty="0"/>
              <a:t> </a:t>
            </a:r>
          </a:p>
          <a:p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DF294-DE11-434C-8043-F658BDE57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2002930"/>
            <a:ext cx="2302446" cy="2302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5134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2209-DFED-D746-B24A-0262BF5A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Administrativ og faglig koordination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1234-9542-BB4B-A0CC-2DFCA2D20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4892549" cy="39374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800" dirty="0"/>
              <a:t>Maja: Administrativ koordinator</a:t>
            </a:r>
          </a:p>
          <a:p>
            <a:pPr marL="774900" lvl="1" indent="-342900"/>
            <a:r>
              <a:rPr lang="da-DK" sz="1800" dirty="0"/>
              <a:t>Ansat siden april 2023 – forskningsgruppekoordinator og MIU-koordinator</a:t>
            </a:r>
          </a:p>
          <a:p>
            <a:pPr marL="774900" lvl="1" indent="-342900"/>
            <a:r>
              <a:rPr lang="da-DK" sz="1800" dirty="0"/>
              <a:t>Cand.mag. i religionsvidenskab og historie</a:t>
            </a:r>
          </a:p>
          <a:p>
            <a:pPr lvl="1" indent="0">
              <a:buNone/>
            </a:pPr>
            <a:endParaRPr lang="da-DK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800" dirty="0"/>
              <a:t>Per: Faglig koordinator og vejleder</a:t>
            </a:r>
          </a:p>
          <a:p>
            <a:pPr marL="774900" lvl="1" indent="-342900"/>
            <a:r>
              <a:rPr lang="da-DK" sz="1800" dirty="0"/>
              <a:t>Ansat siden oktober 2023 – faglig koordination og vejledning</a:t>
            </a:r>
          </a:p>
          <a:p>
            <a:pPr marL="774900" lvl="1" indent="-342900"/>
            <a:r>
              <a:rPr lang="da-DK" sz="1800" dirty="0"/>
              <a:t>Cand.scient. i matematik og datalogi</a:t>
            </a:r>
            <a:endParaRPr lang="da-DK" sz="1800" dirty="0">
              <a:sym typeface="Wingdings" panose="05000000000000000000" pitchFamily="2" charset="2"/>
            </a:endParaRPr>
          </a:p>
          <a:p>
            <a:pPr marL="774900" lvl="1" indent="-342900"/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buNone/>
            </a:pPr>
            <a:endParaRPr lang="da-DK" dirty="0"/>
          </a:p>
          <a:p>
            <a:pPr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813AB-617D-EC42-A251-891C9924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54F43-C7DD-4842-BBE1-B941253181E2}" type="datetime1">
              <a:rPr lang="da-DK" smtClean="0"/>
              <a:t>16-05-2024</a:t>
            </a:fld>
            <a:r>
              <a:rPr lang="da-DK"/>
              <a:t>20-01-2021</a:t>
            </a:r>
            <a:endParaRPr lang="da-DK" dirty="0"/>
          </a:p>
        </p:txBody>
      </p:sp>
      <p:pic>
        <p:nvPicPr>
          <p:cNvPr id="7" name="Billede 6" descr="Et billede, der indeholder Ansigt, person, smil, tøj&#10;&#10;Automatisk genereret beskrivelse">
            <a:extLst>
              <a:ext uri="{FF2B5EF4-FFF2-40B4-BE49-F238E27FC236}">
                <a16:creationId xmlns:a16="http://schemas.microsoft.com/office/drawing/2014/main" id="{4297BC41-0C5F-B3D0-8783-F3122E059D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9" y="1960078"/>
            <a:ext cx="1924553" cy="24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7116B-40B6-5F8A-7A2F-609380507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875" y="1960077"/>
            <a:ext cx="1926637" cy="24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0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Informatik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775BAC0-1733-7E4B-9136-671642ED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1458443"/>
            <a:ext cx="6275815" cy="4706861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72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Mangel på Undervisere i Informatik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3B1AF-34A1-2249-94A2-F120C5449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204500"/>
            <a:ext cx="2880320" cy="437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0D2034-F72D-D449-9920-A83DDD760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2053543"/>
            <a:ext cx="3269574" cy="691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378AA7-2F25-4440-B784-CB13D0D6E4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1" y="1844824"/>
            <a:ext cx="2880321" cy="1072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AB728-6793-9B46-BBDF-86DABF23AD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3211047"/>
            <a:ext cx="2736304" cy="7324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F2AAD-AD4C-0047-9054-50E40F2B54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505" y="3248459"/>
            <a:ext cx="1750419" cy="732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5DCFCB-61D3-9344-B85F-6C656ABE0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91" y="3281257"/>
            <a:ext cx="3154040" cy="78851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5F34A3A1-FC40-9545-AA33-ABF247BA89C9}"/>
              </a:ext>
            </a:extLst>
          </p:cNvPr>
          <p:cNvSpPr/>
          <p:nvPr/>
        </p:nvSpPr>
        <p:spPr bwMode="auto">
          <a:xfrm rot="5400000">
            <a:off x="5700154" y="807900"/>
            <a:ext cx="788511" cy="8102487"/>
          </a:xfrm>
          <a:custGeom>
            <a:avLst/>
            <a:gdLst>
              <a:gd name="connsiteX0" fmla="*/ 0 w 788511"/>
              <a:gd name="connsiteY0" fmla="*/ 0 h 8102487"/>
              <a:gd name="connsiteX1" fmla="*/ 394256 w 788511"/>
              <a:gd name="connsiteY1" fmla="*/ 65707 h 8102487"/>
              <a:gd name="connsiteX2" fmla="*/ 394256 w 788511"/>
              <a:gd name="connsiteY2" fmla="*/ 3985537 h 8102487"/>
              <a:gd name="connsiteX3" fmla="*/ 788512 w 788511"/>
              <a:gd name="connsiteY3" fmla="*/ 4051244 h 8102487"/>
              <a:gd name="connsiteX4" fmla="*/ 394256 w 788511"/>
              <a:gd name="connsiteY4" fmla="*/ 4116951 h 8102487"/>
              <a:gd name="connsiteX5" fmla="*/ 394256 w 788511"/>
              <a:gd name="connsiteY5" fmla="*/ 8036780 h 8102487"/>
              <a:gd name="connsiteX6" fmla="*/ 0 w 788511"/>
              <a:gd name="connsiteY6" fmla="*/ 8102487 h 8102487"/>
              <a:gd name="connsiteX7" fmla="*/ 0 w 788511"/>
              <a:gd name="connsiteY7" fmla="*/ 0 h 8102487"/>
              <a:gd name="connsiteX0" fmla="*/ 0 w 788511"/>
              <a:gd name="connsiteY0" fmla="*/ 0 h 8102487"/>
              <a:gd name="connsiteX1" fmla="*/ 394256 w 788511"/>
              <a:gd name="connsiteY1" fmla="*/ 65707 h 8102487"/>
              <a:gd name="connsiteX2" fmla="*/ 394256 w 788511"/>
              <a:gd name="connsiteY2" fmla="*/ 3985537 h 8102487"/>
              <a:gd name="connsiteX3" fmla="*/ 788512 w 788511"/>
              <a:gd name="connsiteY3" fmla="*/ 4051244 h 8102487"/>
              <a:gd name="connsiteX4" fmla="*/ 394256 w 788511"/>
              <a:gd name="connsiteY4" fmla="*/ 4116951 h 8102487"/>
              <a:gd name="connsiteX5" fmla="*/ 394256 w 788511"/>
              <a:gd name="connsiteY5" fmla="*/ 8036780 h 8102487"/>
              <a:gd name="connsiteX6" fmla="*/ 0 w 788511"/>
              <a:gd name="connsiteY6" fmla="*/ 8102487 h 810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511" h="8102487" stroke="0" extrusionOk="0">
                <a:moveTo>
                  <a:pt x="0" y="0"/>
                </a:moveTo>
                <a:cubicBezTo>
                  <a:pt x="217274" y="-1847"/>
                  <a:pt x="391900" y="28740"/>
                  <a:pt x="394256" y="65707"/>
                </a:cubicBezTo>
                <a:cubicBezTo>
                  <a:pt x="536000" y="953401"/>
                  <a:pt x="426850" y="2931651"/>
                  <a:pt x="394256" y="3985537"/>
                </a:cubicBezTo>
                <a:cubicBezTo>
                  <a:pt x="391611" y="4040210"/>
                  <a:pt x="573026" y="4044036"/>
                  <a:pt x="788512" y="4051244"/>
                </a:cubicBezTo>
                <a:cubicBezTo>
                  <a:pt x="567187" y="4050824"/>
                  <a:pt x="392893" y="4079344"/>
                  <a:pt x="394256" y="4116951"/>
                </a:cubicBezTo>
                <a:cubicBezTo>
                  <a:pt x="551045" y="5251483"/>
                  <a:pt x="267581" y="7530532"/>
                  <a:pt x="394256" y="8036780"/>
                </a:cubicBezTo>
                <a:cubicBezTo>
                  <a:pt x="371417" y="8070100"/>
                  <a:pt x="191161" y="8101003"/>
                  <a:pt x="0" y="8102487"/>
                </a:cubicBezTo>
                <a:cubicBezTo>
                  <a:pt x="82410" y="4956971"/>
                  <a:pt x="81327" y="1000838"/>
                  <a:pt x="0" y="0"/>
                </a:cubicBezTo>
                <a:close/>
              </a:path>
              <a:path w="788511" h="8102487" fill="none" extrusionOk="0">
                <a:moveTo>
                  <a:pt x="0" y="0"/>
                </a:moveTo>
                <a:cubicBezTo>
                  <a:pt x="218472" y="-3821"/>
                  <a:pt x="393386" y="29950"/>
                  <a:pt x="394256" y="65707"/>
                </a:cubicBezTo>
                <a:cubicBezTo>
                  <a:pt x="458890" y="974498"/>
                  <a:pt x="319524" y="2526723"/>
                  <a:pt x="394256" y="3985537"/>
                </a:cubicBezTo>
                <a:cubicBezTo>
                  <a:pt x="392140" y="4033760"/>
                  <a:pt x="568828" y="4021721"/>
                  <a:pt x="788512" y="4051244"/>
                </a:cubicBezTo>
                <a:cubicBezTo>
                  <a:pt x="574177" y="4047428"/>
                  <a:pt x="390567" y="4083734"/>
                  <a:pt x="394256" y="4116951"/>
                </a:cubicBezTo>
                <a:cubicBezTo>
                  <a:pt x="518000" y="5402132"/>
                  <a:pt x="385867" y="6813361"/>
                  <a:pt x="394256" y="8036780"/>
                </a:cubicBezTo>
                <a:cubicBezTo>
                  <a:pt x="386249" y="8061489"/>
                  <a:pt x="243987" y="8092550"/>
                  <a:pt x="0" y="8102487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616C7-C940-F447-80B5-F73AB8B25A5F}"/>
              </a:ext>
            </a:extLst>
          </p:cNvPr>
          <p:cNvSpPr txBox="1"/>
          <p:nvPr/>
        </p:nvSpPr>
        <p:spPr>
          <a:xfrm>
            <a:off x="4870276" y="5737384"/>
            <a:ext cx="3024336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Master </a:t>
            </a:r>
            <a:r>
              <a:rPr lang="en-GB" sz="1600" dirty="0">
                <a:latin typeface="+mn-lt"/>
              </a:rPr>
              <a:t>i </a:t>
            </a:r>
            <a:r>
              <a:rPr lang="en-GB" sz="1600" dirty="0" err="1">
                <a:latin typeface="+mn-lt"/>
              </a:rPr>
              <a:t>Informatikundervisning</a:t>
            </a:r>
            <a:r>
              <a:rPr lang="en-GB" sz="1600" dirty="0">
                <a:latin typeface="+mn-lt"/>
              </a:rPr>
              <a:t> </a:t>
            </a:r>
            <a:br>
              <a:rPr lang="en-GB" sz="1600" dirty="0">
                <a:latin typeface="+mn-lt"/>
              </a:rPr>
            </a:br>
            <a:r>
              <a:rPr lang="en-GB" sz="1200" dirty="0">
                <a:latin typeface="+mn-lt"/>
              </a:rPr>
              <a:t>(</a:t>
            </a:r>
            <a:r>
              <a:rPr lang="en-GB" sz="1200" dirty="0" err="1">
                <a:latin typeface="+mn-lt"/>
              </a:rPr>
              <a:t>opstart</a:t>
            </a:r>
            <a:r>
              <a:rPr lang="en-GB" sz="1200" dirty="0">
                <a:latin typeface="+mn-lt"/>
              </a:rPr>
              <a:t> 2020)</a:t>
            </a:r>
            <a:endParaRPr lang="en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43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DEA56-92DA-5B95-6564-5C5FEE9E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Kurser på MIU (2024-25)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B02A82-F201-48C5-8863-F43334234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40" y="1916832"/>
            <a:ext cx="5108573" cy="42484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AU</a:t>
            </a:r>
          </a:p>
          <a:p>
            <a:pPr marL="774900" lvl="1" indent="-342900"/>
            <a:r>
              <a:rPr lang="da-DK" sz="1600" dirty="0"/>
              <a:t>Introduktion til Programmering</a:t>
            </a:r>
          </a:p>
          <a:p>
            <a:pPr marL="774900" lvl="1" indent="-342900"/>
            <a:r>
              <a:rPr lang="da-DK" sz="1600" dirty="0"/>
              <a:t>Interaktionsdesign og – teknologier </a:t>
            </a:r>
          </a:p>
          <a:p>
            <a:pPr marL="774900" lvl="1" indent="-342900"/>
            <a:r>
              <a:rPr lang="da-DK" sz="1600" dirty="0"/>
              <a:t>Algoritmer og datastrukturer</a:t>
            </a:r>
          </a:p>
          <a:p>
            <a:pPr marL="774900" lvl="1" indent="-342900"/>
            <a:r>
              <a:rPr lang="da-DK" sz="1600" dirty="0"/>
              <a:t>Informatikkens etik og videnskabsteori </a:t>
            </a:r>
            <a:r>
              <a:rPr lang="da-DK" sz="1400" dirty="0"/>
              <a:t>(valgfag)</a:t>
            </a:r>
            <a:endParaRPr lang="da-DK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AAU:</a:t>
            </a:r>
          </a:p>
          <a:p>
            <a:pPr marL="774900" lvl="1" indent="-342900"/>
            <a:r>
              <a:rPr lang="da-DK" sz="1600" dirty="0"/>
              <a:t>Databaser og begrebsmodellering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dirty="0"/>
              <a:t>RUC:</a:t>
            </a:r>
          </a:p>
          <a:p>
            <a:pPr marL="774900" lvl="1" indent="-342900"/>
            <a:r>
              <a:rPr lang="da-DK" sz="1600" dirty="0"/>
              <a:t>Advanced User </a:t>
            </a:r>
            <a:r>
              <a:rPr lang="da-DK" sz="1600" dirty="0" err="1"/>
              <a:t>Experience</a:t>
            </a:r>
            <a:r>
              <a:rPr lang="da-DK" sz="1600" dirty="0"/>
              <a:t> </a:t>
            </a:r>
            <a:r>
              <a:rPr lang="da-DK" sz="1400" dirty="0"/>
              <a:t>(valgfag)</a:t>
            </a:r>
          </a:p>
          <a:p>
            <a:pPr marL="774900" lvl="1" indent="-342900"/>
            <a:endParaRPr lang="da-DK" dirty="0"/>
          </a:p>
          <a:p>
            <a:endParaRPr lang="da-DK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4C9B03C-B507-A307-D200-048ED0669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88C6-19D0-4FB5-AC88-ABD3FB5A7BBD}" type="datetime1">
              <a:rPr lang="da-DK" smtClean="0"/>
              <a:t>16-05-2024</a:t>
            </a:fld>
            <a:r>
              <a:rPr lang="da-DK"/>
              <a:t>20-01-2021</a:t>
            </a:r>
            <a:endParaRPr lang="da-DK" dirty="0"/>
          </a:p>
        </p:txBody>
      </p:sp>
      <p:sp>
        <p:nvSpPr>
          <p:cNvPr id="5" name="Pladsholder til indhold 2">
            <a:extLst>
              <a:ext uri="{FF2B5EF4-FFF2-40B4-BE49-F238E27FC236}">
                <a16:creationId xmlns:a16="http://schemas.microsoft.com/office/drawing/2014/main" id="{8E69D5BF-D5ED-D3E0-DBC0-48CF6483BFF4}"/>
              </a:ext>
            </a:extLst>
          </p:cNvPr>
          <p:cNvSpPr txBox="1">
            <a:spLocks/>
          </p:cNvSpPr>
          <p:nvPr/>
        </p:nvSpPr>
        <p:spPr bwMode="auto">
          <a:xfrm>
            <a:off x="6104607" y="1916832"/>
            <a:ext cx="5606429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kern="0" dirty="0"/>
              <a:t>SDU:</a:t>
            </a:r>
          </a:p>
          <a:p>
            <a:pPr marL="774900" lvl="1" indent="-342900"/>
            <a:r>
              <a:rPr lang="da-DK" sz="1600" kern="0" dirty="0"/>
              <a:t>Digital design og designprocesser</a:t>
            </a:r>
          </a:p>
          <a:p>
            <a:pPr marL="774900" lvl="1" indent="-342900"/>
            <a:r>
              <a:rPr lang="da-DK" sz="1600" kern="0" dirty="0"/>
              <a:t>Systemarkitektur og IT-sikkerhed</a:t>
            </a:r>
          </a:p>
          <a:p>
            <a:pPr marL="774900" lvl="1" indent="-342900"/>
            <a:r>
              <a:rPr lang="da-DK" sz="1600" kern="0" dirty="0"/>
              <a:t>Design og læring med fysisk </a:t>
            </a:r>
            <a:r>
              <a:rPr lang="da-DK" sz="1600" kern="0" dirty="0" err="1"/>
              <a:t>computing</a:t>
            </a:r>
            <a:r>
              <a:rPr lang="da-DK" sz="1600" kern="0" dirty="0"/>
              <a:t> </a:t>
            </a:r>
            <a:r>
              <a:rPr lang="da-DK" sz="1400" kern="0" dirty="0"/>
              <a:t>(valgfag)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1600" kern="0" dirty="0"/>
              <a:t>KU: </a:t>
            </a:r>
          </a:p>
          <a:p>
            <a:pPr marL="774900" lvl="1" indent="-342900"/>
            <a:r>
              <a:rPr lang="da-DK" sz="1600" kern="0" dirty="0"/>
              <a:t>Dataanalyse og Machine Learning</a:t>
            </a:r>
          </a:p>
          <a:p>
            <a:pPr marL="774900" lvl="1" indent="-342900"/>
            <a:endParaRPr lang="da-DK" kern="0" dirty="0"/>
          </a:p>
          <a:p>
            <a:endParaRPr lang="da-DK" kern="0" dirty="0"/>
          </a:p>
        </p:txBody>
      </p:sp>
    </p:spTree>
    <p:extLst>
      <p:ext uri="{BB962C8B-B14F-4D97-AF65-F5344CB8AC3E}">
        <p14:creationId xmlns:p14="http://schemas.microsoft.com/office/powerpoint/2010/main" val="142375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Master i informatikundervisning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A8DC06A-CF0C-2945-9E69-4A9227442341}"/>
              </a:ext>
            </a:extLst>
          </p:cNvPr>
          <p:cNvSpPr txBox="1">
            <a:spLocks/>
          </p:cNvSpPr>
          <p:nvPr/>
        </p:nvSpPr>
        <p:spPr bwMode="auto">
          <a:xfrm>
            <a:off x="985839" y="1960079"/>
            <a:ext cx="7340822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>
                <a:hlinkClick r:id="rId4"/>
              </a:rPr>
              <a:t>De faglige mindstekrav</a:t>
            </a:r>
            <a:r>
              <a:rPr lang="da-DK" sz="1600" kern="0" dirty="0"/>
              <a:t> (90 eller 120 ECTS)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3-6 år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I sammenstykker selv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Alle kurser kan søges og læses</a:t>
            </a:r>
            <a:br>
              <a:rPr lang="da-DK" sz="1600" kern="0" dirty="0"/>
            </a:br>
            <a:r>
              <a:rPr lang="da-DK" sz="1600" kern="0" dirty="0"/>
              <a:t>enkeltvis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Introduktion til programmering = obligatorisk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Masterprojekt er afsluttende (men frivilligt)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26D35-8C7B-F345-9AD4-F701B3E81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1" r="2676" b="24490"/>
          <a:stretch/>
        </p:blipFill>
        <p:spPr>
          <a:xfrm>
            <a:off x="4532091" y="1628800"/>
            <a:ext cx="7340822" cy="393748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B3EDEA-356B-3D49-91DC-F63A08F9B3F3}"/>
              </a:ext>
            </a:extLst>
          </p:cNvPr>
          <p:cNvSpPr/>
          <p:nvPr/>
        </p:nvSpPr>
        <p:spPr bwMode="auto">
          <a:xfrm>
            <a:off x="5950396" y="1844824"/>
            <a:ext cx="2965989" cy="1258982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Faglig kompetence i informatik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A8DC06A-CF0C-2945-9E69-4A9227442341}"/>
              </a:ext>
            </a:extLst>
          </p:cNvPr>
          <p:cNvSpPr txBox="1">
            <a:spLocks/>
          </p:cNvSpPr>
          <p:nvPr/>
        </p:nvSpPr>
        <p:spPr bwMode="auto">
          <a:xfrm>
            <a:off x="985838" y="1960079"/>
            <a:ext cx="9789094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2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Hvis du har en naturvidenskabelig baggrund:</a:t>
            </a:r>
          </a:p>
          <a:p>
            <a:pPr marL="717750" lvl="1" indent="-285750"/>
            <a:r>
              <a:rPr lang="da-DK" sz="1600" b="1" kern="0" dirty="0"/>
              <a:t>90 ECTS samlet, bestående af:</a:t>
            </a:r>
            <a:br>
              <a:rPr lang="da-DK" sz="1600" kern="0" dirty="0"/>
            </a:br>
            <a:r>
              <a:rPr lang="da-DK" sz="1600" kern="0" dirty="0"/>
              <a:t>60 kernestof </a:t>
            </a:r>
            <a:br>
              <a:rPr lang="da-DK" sz="1600" kern="0" dirty="0"/>
            </a:br>
            <a:r>
              <a:rPr lang="da-DK" sz="1600" kern="0" dirty="0"/>
              <a:t>+ 10-30 ECTS bredde </a:t>
            </a:r>
            <a:br>
              <a:rPr lang="da-DK" sz="1600" kern="0" dirty="0"/>
            </a:br>
            <a:r>
              <a:rPr lang="da-DK" sz="1600" kern="0" dirty="0"/>
              <a:t>+ 10-30 ECTS dybdestof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KRAV: ‘</a:t>
            </a:r>
            <a:r>
              <a:rPr lang="da-DK" sz="1600" i="1" kern="0" dirty="0"/>
              <a:t>Videnskabsteori for informatik’ </a:t>
            </a:r>
            <a:r>
              <a:rPr lang="da-DK" sz="1600" kern="0" dirty="0"/>
              <a:t>og </a:t>
            </a:r>
            <a:r>
              <a:rPr lang="da-DK" sz="1600" i="1" kern="0" dirty="0"/>
              <a:t>‘Informatikkens fagdidaktik’</a:t>
            </a:r>
          </a:p>
          <a:p>
            <a:pPr marL="717750" lvl="1" indent="-285750"/>
            <a:r>
              <a:rPr lang="da-DK" sz="1600" kern="0" dirty="0"/>
              <a:t>Valgfag i ‘Videnskabsteori for informatik’</a:t>
            </a:r>
          </a:p>
          <a:p>
            <a:pPr marL="717750" lvl="1" indent="-285750"/>
            <a:r>
              <a:rPr lang="da-DK" sz="1600" kern="0" dirty="0"/>
              <a:t>Informatikkens fagdidaktik: Er ikke et MIU-kursus, men udbydes på AU som </a:t>
            </a:r>
            <a:r>
              <a:rPr lang="da-DK" sz="1600" b="1" kern="0" dirty="0"/>
              <a:t>tompladsfag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600" kern="0" dirty="0"/>
              <a:t>Hvis ikke du har en naturvidenskabelig baggrund:</a:t>
            </a:r>
          </a:p>
          <a:p>
            <a:pPr marL="717750" lvl="1" indent="-285750"/>
            <a:r>
              <a:rPr lang="da-DK" sz="1600" kern="0" dirty="0"/>
              <a:t>Op til </a:t>
            </a:r>
            <a:r>
              <a:rPr lang="da-DK" sz="1600" b="1" kern="0" dirty="0"/>
              <a:t>30 ekstra ECTS</a:t>
            </a:r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  <a:p>
            <a:pPr>
              <a:buNone/>
            </a:pPr>
            <a:endParaRPr lang="da-DK" sz="1600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EA6B27-FD3D-A271-C73B-C571E69318EC}"/>
              </a:ext>
            </a:extLst>
          </p:cNvPr>
          <p:cNvSpPr txBox="1"/>
          <p:nvPr/>
        </p:nvSpPr>
        <p:spPr>
          <a:xfrm>
            <a:off x="4129088" y="1843088"/>
            <a:ext cx="6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2646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Kurser i efteråret 2024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Interaktionsdesign og – teknologier (5 ECTS) på 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Algoritmer og datastrukturer (5 ECTS) på 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Databaser og begrebsmodellering (5 ECTS) på AAU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Valgfag: Advanced User </a:t>
            </a:r>
            <a:r>
              <a:rPr lang="da-DK" dirty="0" err="1"/>
              <a:t>Experience</a:t>
            </a:r>
            <a:r>
              <a:rPr lang="da-DK" dirty="0"/>
              <a:t> (5 ECTS) på RUC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774900" lvl="1" indent="-342900"/>
            <a:r>
              <a:rPr lang="da-DK" dirty="0"/>
              <a:t>Deadline for ansøgning til kurserne er forlænget til </a:t>
            </a:r>
            <a:r>
              <a:rPr lang="da-DK" b="1" dirty="0"/>
              <a:t>1.august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5E2E4-C0B0-3149-A6BF-F6FC9CA340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13512" r="15120" b="15127"/>
          <a:stretch/>
        </p:blipFill>
        <p:spPr>
          <a:xfrm>
            <a:off x="7750596" y="518423"/>
            <a:ext cx="3305274" cy="34103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010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kommende kurser 2025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a-DK" dirty="0"/>
              <a:t>Forår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Systemarkitektur og it-sikkerhed (5 ECTS) på SDU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Digital Design og designprocesser (5 ECTS) på SDU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Dataanalyse og </a:t>
            </a:r>
            <a:r>
              <a:rPr lang="da-DK" dirty="0" err="1"/>
              <a:t>machine</a:t>
            </a:r>
            <a:r>
              <a:rPr lang="da-DK" dirty="0"/>
              <a:t> learning (5 ECTS) på 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Valgfag: Informatikkens etik og videnskabsteori (5 ECTS) på 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Efterår 2025: </a:t>
            </a:r>
          </a:p>
          <a:p>
            <a:pPr marL="774900" lvl="1" indent="-342900"/>
            <a:r>
              <a:rPr lang="da-DK" dirty="0"/>
              <a:t>Samme kurser (undtagen valgfag) som efterår 2024</a:t>
            </a:r>
          </a:p>
          <a:p>
            <a:pPr lvl="1" indent="0">
              <a:buNone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Beskrivelser findes i kursuskataloget: </a:t>
            </a:r>
            <a:r>
              <a:rPr lang="da-DK" dirty="0">
                <a:hlinkClick r:id="rId4"/>
              </a:rPr>
              <a:t>https://kursuskatalog.au.dk/da</a:t>
            </a:r>
            <a:r>
              <a:rPr lang="da-DK" dirty="0"/>
              <a:t> </a:t>
            </a:r>
          </a:p>
          <a:p>
            <a:pPr marL="774900" lvl="1" indent="-342900"/>
            <a:r>
              <a:rPr lang="da-DK" dirty="0"/>
              <a:t>‘Masteruddannelsen i </a:t>
            </a:r>
            <a:r>
              <a:rPr lang="da-DK" dirty="0" err="1"/>
              <a:t>informatikundervisning</a:t>
            </a:r>
            <a:r>
              <a:rPr lang="da-DK" dirty="0"/>
              <a:t>’ + år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3B0AA-5A69-764A-AE03-4A8E1851DB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0" t="40551" r="3800" b="6689"/>
          <a:stretch/>
        </p:blipFill>
        <p:spPr>
          <a:xfrm>
            <a:off x="8697982" y="332656"/>
            <a:ext cx="2505005" cy="2996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95379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Microsoft Office PowerPoint</Application>
  <PresentationFormat>Brugerdefineret</PresentationFormat>
  <Paragraphs>122</Paragraphs>
  <Slides>15</Slides>
  <Notes>6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23" baseType="lpstr">
      <vt:lpstr>Wingdings</vt:lpstr>
      <vt:lpstr>Georgia</vt:lpstr>
      <vt:lpstr>AU Peto</vt:lpstr>
      <vt:lpstr>AU Passata Light</vt:lpstr>
      <vt:lpstr>Arial</vt:lpstr>
      <vt:lpstr>Calibri</vt:lpstr>
      <vt:lpstr>AU Passata</vt:lpstr>
      <vt:lpstr>AU 16:9</vt:lpstr>
      <vt:lpstr>Master i informatikundervisning</vt:lpstr>
      <vt:lpstr>Administrativ og faglig koordination</vt:lpstr>
      <vt:lpstr>Informatik</vt:lpstr>
      <vt:lpstr>Mangel på Undervisere i Informatik</vt:lpstr>
      <vt:lpstr>Kurser på MIU (2024-25)</vt:lpstr>
      <vt:lpstr>Master i informatikundervisning</vt:lpstr>
      <vt:lpstr>Faglig kompetence i informatik</vt:lpstr>
      <vt:lpstr>Kurser i efteråret 2024</vt:lpstr>
      <vt:lpstr>kommende kurser 2025</vt:lpstr>
      <vt:lpstr>Hvem kan hvad?</vt:lpstr>
      <vt:lpstr>Hvem kan hvad?</vt:lpstr>
      <vt:lpstr>MIU’s hjemmeside</vt:lpstr>
      <vt:lpstr>Find Inspiration: GRASPIT.Dk</vt:lpstr>
      <vt:lpstr>Spørgsmål?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2024-05-16T12:01:15Z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637389449162575371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5150</vt:lpwstr>
  </property>
  <property fmtid="{D5CDD505-2E9C-101B-9397-08002B2CF9AE}" pid="62" name="colorthemechange">
    <vt:lpwstr>True</vt:lpwstr>
  </property>
</Properties>
</file>